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3e3d26f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3e3d26f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a46d450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a46d450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38c7e57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38c7e57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a46d450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a46d450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60b0dee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60b0dee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3a0806c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3a0806c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60b0dee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60b0dee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60b0deeb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60b0deeb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b6b21a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3b6b21a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3b6b21a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3b6b21a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2a48149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2a48149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60b0deeb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60b0deeb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3a0806c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3a0806c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3a0806c3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3a0806c3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3a0806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3a0806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3a441a3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3a441a3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1cbc16e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1cbc16e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1cbc16e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1cbc16e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a46d450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a46d450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a46d450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a46d450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38c7e57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38c7e57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38c7e57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38c7e57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3e3d26f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3e3d26f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tatisticsbyjim.com/regression/ols-linear-regression-assumptions/" TargetMode="External"/><Relationship Id="rId4" Type="http://schemas.openxmlformats.org/officeDocument/2006/relationships/hyperlink" Target="https://www.albert.io/blog/key-assumptions-of-ols-econometrics-review/" TargetMode="External"/><Relationship Id="rId9" Type="http://schemas.openxmlformats.org/officeDocument/2006/relationships/hyperlink" Target="https://www.statisticssolutions.com/free-resources/directory-of-statistical-analyses/homoscedasticity/" TargetMode="External"/><Relationship Id="rId5" Type="http://schemas.openxmlformats.org/officeDocument/2006/relationships/hyperlink" Target="https://www.nrc.gov/docs/ML1714/ML17143A100.pdf" TargetMode="External"/><Relationship Id="rId6" Type="http://schemas.openxmlformats.org/officeDocument/2006/relationships/hyperlink" Target="https://doi.org/10.1016/j.biocon.2009.06.023" TargetMode="External"/><Relationship Id="rId7" Type="http://schemas.openxmlformats.org/officeDocument/2006/relationships/hyperlink" Target="https://doi.org/10.1016/j.biocon.2009.06.023" TargetMode="External"/><Relationship Id="rId8" Type="http://schemas.openxmlformats.org/officeDocument/2006/relationships/hyperlink" Target="https://www.statisticshowto.com/probability-and-statistics/statistics-definitions/post-hoc/tukey-test-honest-significant-difference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RossiHou/R_presentation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Examining the research of Sande et al. (2009)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1548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 Weitao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Chong Yan Sheng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" y="116525"/>
            <a:ext cx="304226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225" y="-49575"/>
            <a:ext cx="4477375" cy="289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2"/>
          <p:cNvCxnSpPr>
            <a:endCxn id="151" idx="1"/>
          </p:cNvCxnSpPr>
          <p:nvPr/>
        </p:nvCxnSpPr>
        <p:spPr>
          <a:xfrm flipH="1" rot="10800000">
            <a:off x="3178025" y="1397450"/>
            <a:ext cx="13062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65163"/>
            <a:ext cx="4398275" cy="284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2"/>
          <p:cNvCxnSpPr>
            <a:endCxn id="153" idx="1"/>
          </p:cNvCxnSpPr>
          <p:nvPr/>
        </p:nvCxnSpPr>
        <p:spPr>
          <a:xfrm>
            <a:off x="3168900" y="3783625"/>
            <a:ext cx="14031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5" name="Google Shape;155;p22"/>
          <p:cNvSpPr txBox="1"/>
          <p:nvPr>
            <p:ph idx="4294967295" type="body"/>
          </p:nvPr>
        </p:nvSpPr>
        <p:spPr>
          <a:xfrm>
            <a:off x="2921875" y="2307375"/>
            <a:ext cx="2050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Plot in R</a:t>
            </a:r>
            <a:endParaRPr sz="24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567475" y="116525"/>
            <a:ext cx="762000" cy="21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631725" y="2571750"/>
            <a:ext cx="856500" cy="15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Analysis: </a:t>
            </a:r>
            <a:r>
              <a:rPr lang="en-GB">
                <a:solidFill>
                  <a:schemeClr val="accent5"/>
                </a:solidFill>
              </a:rPr>
              <a:t>Honey Yield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66325"/>
            <a:ext cx="88323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1. </a:t>
            </a:r>
            <a:r>
              <a:rPr lang="en-GB" sz="1700"/>
              <a:t>Check for normality using </a:t>
            </a:r>
            <a:r>
              <a:rPr b="1" lang="en-GB" sz="1700"/>
              <a:t>Kolmogorov-Smirnov test (K-S test)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2. </a:t>
            </a:r>
            <a:r>
              <a:rPr b="1" lang="en-GB" sz="1700"/>
              <a:t>Analysis of variance (ANOVA)</a:t>
            </a:r>
            <a:r>
              <a:rPr lang="en-GB" sz="1700"/>
              <a:t> with: 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Distance and hive type as explanatory 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Yield as the response variable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3. Where there were significant differences, </a:t>
            </a:r>
            <a:r>
              <a:rPr b="1" lang="en-GB" sz="1700"/>
              <a:t>Tukey’s test</a:t>
            </a:r>
            <a:r>
              <a:rPr lang="en-GB" sz="1700"/>
              <a:t> was performed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4. </a:t>
            </a:r>
            <a:r>
              <a:rPr b="1" lang="en-GB" sz="1700"/>
              <a:t>Regression analysis</a:t>
            </a:r>
            <a:r>
              <a:rPr lang="en-GB" sz="1700"/>
              <a:t> of combined yield data (spanning the years 2006-2008)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Ordinary Least Squares (OLS) - found to be invalid as some assumptions violated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Generalised Least Squares (GLS)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Analysis: </a:t>
            </a:r>
            <a:r>
              <a:rPr lang="en-GB">
                <a:solidFill>
                  <a:schemeClr val="accent2"/>
                </a:solidFill>
              </a:rPr>
              <a:t>Honey Quality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266325"/>
            <a:ext cx="8520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1. </a:t>
            </a:r>
            <a:r>
              <a:rPr b="1" lang="en-GB" sz="1700"/>
              <a:t>Analysis of variance (ANOVA)</a:t>
            </a:r>
            <a:r>
              <a:rPr lang="en-GB" sz="1700"/>
              <a:t> with: 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Distance and hive type as explanatory 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 </a:t>
            </a:r>
            <a:r>
              <a:rPr lang="en-GB" sz="1700"/>
              <a:t>particular</a:t>
            </a:r>
            <a:r>
              <a:rPr lang="en-GB" sz="1700"/>
              <a:t> biochemical property as the response variable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2. Where there were significant differences, </a:t>
            </a:r>
            <a:r>
              <a:rPr b="1" lang="en-GB" sz="1700"/>
              <a:t>Tukey’s test</a:t>
            </a:r>
            <a:r>
              <a:rPr lang="en-GB" sz="1700"/>
              <a:t> was performed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0" name="Google Shape;170;p24"/>
          <p:cNvSpPr txBox="1"/>
          <p:nvPr/>
        </p:nvSpPr>
        <p:spPr>
          <a:xfrm>
            <a:off x="2530375" y="3235525"/>
            <a:ext cx="3157200" cy="8313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pen Sans"/>
                <a:ea typeface="Open Sans"/>
                <a:cs typeface="Open Sans"/>
                <a:sym typeface="Open Sans"/>
              </a:rPr>
              <a:t>Same as Honey Yield, but without: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i="1" lang="en-GB">
                <a:latin typeface="Open Sans"/>
                <a:ea typeface="Open Sans"/>
                <a:cs typeface="Open Sans"/>
                <a:sym typeface="Open Sans"/>
              </a:rPr>
              <a:t>K-S Test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i="1" lang="en-GB">
                <a:latin typeface="Open Sans"/>
                <a:ea typeface="Open Sans"/>
                <a:cs typeface="Open Sans"/>
                <a:sym typeface="Open Sans"/>
              </a:rPr>
              <a:t>Regression analysis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418725"/>
            <a:ext cx="86982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K-S test</a:t>
            </a:r>
            <a:r>
              <a:rPr lang="en-GB"/>
              <a:t> is one of the tests for normality.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We need to test for normality of the response variable, which is a continuous variable.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Shapiro-Wilk test may be more powerful than K-S test; but the power of all tests will decrease as the sample size </a:t>
            </a:r>
            <a:r>
              <a:rPr lang="en-GB"/>
              <a:t>de</a:t>
            </a:r>
            <a:r>
              <a:rPr lang="en-GB"/>
              <a:t>creases (Razali &amp; Yap 2011).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Sande et al.’s (2009) sample size was quite large, so K-S test should be fine.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Performed</a:t>
            </a:r>
            <a:r>
              <a:rPr lang="en-GB"/>
              <a:t> for yield, but not quality - why?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FF0000"/>
                </a:solidFill>
              </a:rPr>
              <a:t>The latter has many sub-variables that may be tedious to check.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829300" y="445025"/>
            <a:ext cx="2814300" cy="8313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pen Sans"/>
                <a:ea typeface="Open Sans"/>
                <a:cs typeface="Open Sans"/>
                <a:sym typeface="Open Sans"/>
              </a:rPr>
              <a:t>We attempted to perform the analysis on R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pen Sans"/>
                <a:ea typeface="Open Sans"/>
                <a:cs typeface="Open Sans"/>
                <a:sym typeface="Open Sans"/>
              </a:rPr>
              <a:t>(refer to appendix for the codes).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418725"/>
            <a:ext cx="8832300" cy="3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ANOVA</a:t>
            </a:r>
            <a:r>
              <a:rPr lang="en-GB"/>
              <a:t> is appropriate for: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u="sng"/>
              <a:t>multiple</a:t>
            </a:r>
            <a:r>
              <a:rPr lang="en-GB"/>
              <a:t> categorical explanatory variables (each with two or more categories)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u="sng"/>
              <a:t>one</a:t>
            </a:r>
            <a:r>
              <a:rPr lang="en-GB"/>
              <a:t> continuous response variable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Both distance and hive type are categorical explanatory variables, each with three categories.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There is one continuous response variable: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i="1" lang="en-GB"/>
              <a:t>either</a:t>
            </a:r>
            <a:r>
              <a:rPr lang="en-GB"/>
              <a:t> yield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i="1" lang="en-GB"/>
              <a:t>or</a:t>
            </a:r>
            <a:r>
              <a:rPr lang="en-GB"/>
              <a:t> a certain biochemical property (moisture, glucose, acidity, etc.)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418725"/>
            <a:ext cx="8426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Tukey’s test</a:t>
            </a:r>
            <a:r>
              <a:rPr lang="en-GB"/>
              <a:t> reveals which pair(s) of means are significantly different from each other.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ANOVA only tells us whether a significant difference is present, but does not highlight between which pair(s) of means.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2006/2007:							</a:t>
            </a:r>
            <a:r>
              <a:rPr lang="en-GB"/>
              <a:t>2007/2008: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75" y="3450113"/>
            <a:ext cx="4153800" cy="10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3362025" y="3746325"/>
            <a:ext cx="549900" cy="1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4313575" y="4328675"/>
            <a:ext cx="519300" cy="21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000" y="3466124"/>
            <a:ext cx="3677723" cy="10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418725"/>
            <a:ext cx="83319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Regression analysis </a:t>
            </a:r>
            <a:r>
              <a:rPr lang="en-GB"/>
              <a:t>is appropriate for</a:t>
            </a:r>
            <a:r>
              <a:rPr lang="en-GB"/>
              <a:t>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 u="sng"/>
              <a:t>multiple</a:t>
            </a:r>
            <a:r>
              <a:rPr lang="en-GB"/>
              <a:t> continuous explanatory variables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 u="sng"/>
              <a:t>one</a:t>
            </a:r>
            <a:r>
              <a:rPr lang="en-GB"/>
              <a:t> continuous response variable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But aren’t the explanatory variables categorical rather than </a:t>
            </a:r>
            <a:r>
              <a:rPr lang="en-GB"/>
              <a:t>continuous?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FF0000"/>
                </a:solidFill>
              </a:rPr>
              <a:t>Each hive type had its own regression analysis, while distance seems to have reverted to a continuous variable.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418725"/>
            <a:ext cx="81705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Generalised Least Squares (</a:t>
            </a:r>
            <a:r>
              <a:rPr lang="en-GB"/>
              <a:t>GLS) linear regression was conducted because a number of Ordinary Least Squares (OLS) assumptions were violated: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The errors were correlated rather than independent.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Variance of the errors were not constant (heteroscedasticity)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Performed for yield, but not quality - 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The latter has many sub-variables that may be tedious to perform a regression for each.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5" y="1503200"/>
            <a:ext cx="2490775" cy="40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1756800" y="1946500"/>
            <a:ext cx="1500" cy="84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38" y="2901125"/>
            <a:ext cx="3099631" cy="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2727900" y="2902050"/>
            <a:ext cx="647400" cy="33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260625" y="311550"/>
            <a:ext cx="39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Checking for i</a:t>
            </a:r>
            <a:r>
              <a:rPr lang="en-GB" sz="1800"/>
              <a:t>ndependence of errors</a:t>
            </a:r>
            <a:endParaRPr sz="1800"/>
          </a:p>
        </p:txBody>
      </p:sp>
      <p:cxnSp>
        <p:nvCxnSpPr>
          <p:cNvPr id="215" name="Google Shape;215;p30"/>
          <p:cNvCxnSpPr/>
          <p:nvPr/>
        </p:nvCxnSpPr>
        <p:spPr>
          <a:xfrm flipH="1">
            <a:off x="1757400" y="821850"/>
            <a:ext cx="300" cy="73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6" name="Google Shape;2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000" y="1556861"/>
            <a:ext cx="1578701" cy="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5307700" y="311425"/>
            <a:ext cx="33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Checking for h</a:t>
            </a:r>
            <a:r>
              <a:rPr lang="en-GB" sz="1800"/>
              <a:t>omoscedasticity</a:t>
            </a:r>
            <a:endParaRPr sz="180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9450" y="2901125"/>
            <a:ext cx="3448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7539700" y="3163050"/>
            <a:ext cx="1157700" cy="28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3307" y="3367850"/>
            <a:ext cx="2621469" cy="15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5494775" y="4720050"/>
            <a:ext cx="271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https://www.zhihu.com/people/xiao-luo-ya-a</a:t>
            </a:r>
            <a:endParaRPr sz="900"/>
          </a:p>
        </p:txBody>
      </p:sp>
      <p:cxnSp>
        <p:nvCxnSpPr>
          <p:cNvPr id="222" name="Google Shape;222;p30"/>
          <p:cNvCxnSpPr/>
          <p:nvPr/>
        </p:nvCxnSpPr>
        <p:spPr>
          <a:xfrm flipH="1">
            <a:off x="6982750" y="799288"/>
            <a:ext cx="300" cy="73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3" name="Google Shape;223;p30"/>
          <p:cNvCxnSpPr/>
          <p:nvPr/>
        </p:nvCxnSpPr>
        <p:spPr>
          <a:xfrm>
            <a:off x="6973600" y="1977288"/>
            <a:ext cx="1500" cy="84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25" y="476250"/>
            <a:ext cx="2074875" cy="7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775" y="2571750"/>
            <a:ext cx="6081100" cy="166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1"/>
          <p:cNvCxnSpPr>
            <a:stCxn id="228" idx="2"/>
          </p:cNvCxnSpPr>
          <p:nvPr/>
        </p:nvCxnSpPr>
        <p:spPr>
          <a:xfrm flipH="1">
            <a:off x="4423863" y="1204925"/>
            <a:ext cx="4200" cy="115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" name="Google Shape;231;p31"/>
          <p:cNvSpPr/>
          <p:nvPr/>
        </p:nvSpPr>
        <p:spPr>
          <a:xfrm>
            <a:off x="1383775" y="3193025"/>
            <a:ext cx="6081000" cy="22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13300" y="270000"/>
            <a:ext cx="2293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Article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75" y="42900"/>
            <a:ext cx="7060599" cy="4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Comments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00" y="406675"/>
            <a:ext cx="5267550" cy="30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563" y="3735725"/>
            <a:ext cx="5101425" cy="1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7190775" y="2588450"/>
            <a:ext cx="178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Regression for each hive type separately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2758900" y="2309775"/>
            <a:ext cx="394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Distance as a continuous variable</a:t>
            </a:r>
            <a:endParaRPr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1" name="Google Shape;241;p32"/>
          <p:cNvCxnSpPr/>
          <p:nvPr/>
        </p:nvCxnSpPr>
        <p:spPr>
          <a:xfrm>
            <a:off x="4530050" y="2925650"/>
            <a:ext cx="6348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2"/>
          <p:cNvCxnSpPr/>
          <p:nvPr/>
        </p:nvCxnSpPr>
        <p:spPr>
          <a:xfrm>
            <a:off x="4411600" y="3161650"/>
            <a:ext cx="6348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2"/>
          <p:cNvCxnSpPr/>
          <p:nvPr/>
        </p:nvCxnSpPr>
        <p:spPr>
          <a:xfrm>
            <a:off x="4411600" y="3397638"/>
            <a:ext cx="6348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2"/>
          <p:cNvCxnSpPr>
            <a:stCxn id="239" idx="1"/>
          </p:cNvCxnSpPr>
          <p:nvPr/>
        </p:nvCxnSpPr>
        <p:spPr>
          <a:xfrm rot="10800000">
            <a:off x="6737475" y="2826950"/>
            <a:ext cx="45330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" name="Google Shape;245;p32"/>
          <p:cNvCxnSpPr>
            <a:stCxn id="239" idx="1"/>
          </p:cNvCxnSpPr>
          <p:nvPr/>
        </p:nvCxnSpPr>
        <p:spPr>
          <a:xfrm flipH="1">
            <a:off x="6695175" y="3050150"/>
            <a:ext cx="495600" cy="23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6" name="Google Shape;246;p32"/>
          <p:cNvCxnSpPr>
            <a:stCxn id="239" idx="1"/>
          </p:cNvCxnSpPr>
          <p:nvPr/>
        </p:nvCxnSpPr>
        <p:spPr>
          <a:xfrm rot="10800000">
            <a:off x="6673875" y="3049850"/>
            <a:ext cx="5169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Remarks</a:t>
            </a:r>
            <a:endParaRPr/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311700" y="1266325"/>
            <a:ext cx="8520600" cy="3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Notable findings of Sande et al. (2009):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Yield is affected by: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distance — closer to forest, higher yield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hive type — Langstroth hives produce higher yield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Quality is affected by distance, albeit only in a minor way — closer to forest, honey contained higher fructose and glucose concentrations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Quality did not seem to be affected by hive type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kind attention!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2137225" y="31548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Any questions?</a:t>
            </a:r>
            <a:endParaRPr sz="24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1266325"/>
            <a:ext cx="85206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Kabacoff, R. I. (2015). R in Action (2nd ed.). Manning Publications.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Frost, J. (n.d.). 7 Classical Assumptions of Ordinary Least Squares (OLS) Linear Regression.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https://statisticsbyjim.com/regression/ols-linear-regression-assumptions/</a:t>
            </a:r>
            <a:r>
              <a:rPr lang="en-GB" sz="1200"/>
              <a:t> 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Learn By Doing, Inc. (n.d.). Key Assumptions of OLS: Econometrics Review.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https://www.albert.io/blog/key-assumptions-of-ols-econometrics-review/</a:t>
            </a:r>
            <a:r>
              <a:rPr lang="en-GB" sz="1200"/>
              <a:t> 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Razali, N. M., &amp; Yap, B.W. (2011). Power comparisons of Shapiro-Wilk, Kolmogorov-Smirnov, Lilliefors and Anderson-Darling tests. </a:t>
            </a:r>
            <a:r>
              <a:rPr i="1" lang="en-GB" sz="1200"/>
              <a:t>Journal of Statistical Modeling and Analytics</a:t>
            </a:r>
            <a:r>
              <a:rPr lang="en-GB" sz="1200"/>
              <a:t>, </a:t>
            </a:r>
            <a:r>
              <a:rPr i="1" lang="en-GB" sz="1200"/>
              <a:t>2</a:t>
            </a:r>
            <a:r>
              <a:rPr lang="en-GB" sz="1200"/>
              <a:t>(1), 21-33. </a:t>
            </a:r>
            <a:r>
              <a:rPr lang="en-GB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https://www.nrc.gov/docs/ML1714/ML17143A100.pdf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Sande, S. O., Crewe, R. M., Raina, S. K., Nicolson, S. W., &amp; Gordon, I. (2009). Proximity to a forest leads to higher honey yield: Another reason to conserve. </a:t>
            </a:r>
            <a:r>
              <a:rPr i="1" lang="en-GB" sz="1200"/>
              <a:t>Biological Conservation</a:t>
            </a:r>
            <a:r>
              <a:rPr lang="en-GB" sz="1200"/>
              <a:t>,</a:t>
            </a:r>
            <a:r>
              <a:rPr i="1" lang="en-GB" sz="1200"/>
              <a:t> 142</a:t>
            </a:r>
            <a:r>
              <a:rPr lang="en-GB" sz="1200"/>
              <a:t>(11), 2703-2709.</a:t>
            </a:r>
            <a:r>
              <a:rPr lang="en-GB" sz="1200">
                <a:uFill>
                  <a:noFill/>
                </a:uFill>
                <a:hlinkClick r:id="rId6"/>
              </a:rPr>
              <a:t> </a:t>
            </a:r>
            <a:r>
              <a:rPr lang="en-GB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https://doi.org/10.1016/j.biocon.2009.06.023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Statistics How To (n.d.).Tukey Test / Tukey Procedure / Honest Significant Difference.</a:t>
            </a:r>
            <a:r>
              <a:rPr lang="en-GB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u="sng">
                <a:solidFill>
                  <a:schemeClr val="hlink"/>
                </a:solidFill>
                <a:hlinkClick r:id="rId8"/>
              </a:rPr>
              <a:t>https://www.statisticshowto.com/probability-and-statistics/statistics-definitions/post-hoc/tukey-test-honest-significant-difference/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Statistics Solutions (n.d.). Homoscedasticity. </a:t>
            </a:r>
            <a:r>
              <a:rPr lang="en-GB" sz="1200" u="sng">
                <a:solidFill>
                  <a:schemeClr val="hlink"/>
                </a:solidFill>
                <a:hlinkClick r:id="rId9"/>
              </a:rPr>
              <a:t>https://www.statisticssolutions.com/free-resources/directory-of-statistical-analyses/homoscedasticity/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Appendix: R Codes</a:t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3431225" y="567875"/>
            <a:ext cx="53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https://github.com/RossiHou/R_presentation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25" y="1152425"/>
            <a:ext cx="780319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Site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809125"/>
            <a:ext cx="434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Surroundings of </a:t>
            </a:r>
            <a:r>
              <a:rPr b="1" lang="en-GB" sz="1600"/>
              <a:t>Arabuko Sokoke Forest</a:t>
            </a:r>
            <a:r>
              <a:rPr lang="en-GB" sz="1600"/>
              <a:t>, along the eastern coast of Kenya.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0" y="1736825"/>
            <a:ext cx="5374573" cy="32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700" y="160275"/>
            <a:ext cx="4034224" cy="475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 flipH="1" rot="10800000">
            <a:off x="2778675" y="626525"/>
            <a:ext cx="2778600" cy="2471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2743200" y="3334400"/>
            <a:ext cx="2826000" cy="1419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Honey Bees @ Study Site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87900" y="1266325"/>
            <a:ext cx="330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/>
              <a:t>Apis mellifera scutellata</a:t>
            </a:r>
            <a:endParaRPr i="1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25" y="1884998"/>
            <a:ext cx="2540825" cy="23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920" y="1752325"/>
            <a:ext cx="2291551" cy="30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5882925" y="1266325"/>
            <a:ext cx="3309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/>
              <a:t>Apis mellifera litorea</a:t>
            </a:r>
            <a:endParaRPr i="1"/>
          </a:p>
        </p:txBody>
      </p:sp>
      <p:cxnSp>
        <p:nvCxnSpPr>
          <p:cNvPr id="93" name="Google Shape;93;p16"/>
          <p:cNvCxnSpPr/>
          <p:nvPr/>
        </p:nvCxnSpPr>
        <p:spPr>
          <a:xfrm>
            <a:off x="3161600" y="1545400"/>
            <a:ext cx="896700" cy="943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6"/>
          <p:cNvCxnSpPr/>
          <p:nvPr/>
        </p:nvCxnSpPr>
        <p:spPr>
          <a:xfrm flipH="1">
            <a:off x="4682550" y="1559200"/>
            <a:ext cx="1049700" cy="916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39650" y="2539900"/>
            <a:ext cx="13851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Hybrid</a:t>
            </a:r>
            <a:endParaRPr sz="24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4634775"/>
            <a:ext cx="426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https://www.helpinghand.gi/index-of-species/insects-and-arachnids/33-african-honey-bee-apis-mellifera-scutellata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324775" y="4787175"/>
            <a:ext cx="360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https://www.inaturalist.org/observations/51683761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90125"/>
            <a:ext cx="785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Is honey </a:t>
            </a:r>
            <a:r>
              <a:rPr lang="en-GB" sz="2000" u="sng"/>
              <a:t>quality</a:t>
            </a:r>
            <a:r>
              <a:rPr lang="en-GB" sz="2000"/>
              <a:t> and </a:t>
            </a:r>
            <a:r>
              <a:rPr lang="en-GB" sz="2000" u="sng"/>
              <a:t>quantity/yield</a:t>
            </a:r>
            <a:r>
              <a:rPr lang="en-GB" sz="2000"/>
              <a:t> enhanced by the presence of a forest?</a:t>
            </a:r>
            <a:endParaRPr sz="20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75" y="2122875"/>
            <a:ext cx="3594525" cy="2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71350" y="4759125"/>
            <a:ext cx="426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http://www.brucebyersconsulting.com/arabuko-sokoke-forest/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375" y="1876450"/>
            <a:ext cx="2308524" cy="31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266325"/>
            <a:ext cx="85206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Global Positioning System (GPS) was used to record the locations of the hives </a:t>
            </a:r>
            <a:r>
              <a:rPr lang="en-GB"/>
              <a:t>situated in the buffer zone 0 to 5 km from the forest.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Three harvesting periods: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Aug-Oct 2006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Mar 2007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Aug 2007-Mar 2008 *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each hive harvested, information on the </a:t>
            </a:r>
            <a:r>
              <a:rPr b="1" lang="en-GB"/>
              <a:t>hive type</a:t>
            </a:r>
            <a:r>
              <a:rPr lang="en-GB"/>
              <a:t>, its </a:t>
            </a:r>
            <a:r>
              <a:rPr b="1" lang="en-GB"/>
              <a:t>distance</a:t>
            </a:r>
            <a:r>
              <a:rPr lang="en-GB"/>
              <a:t> from the forest, and its </a:t>
            </a:r>
            <a:r>
              <a:rPr b="1" lang="en-GB"/>
              <a:t>honey yield</a:t>
            </a:r>
            <a:r>
              <a:rPr lang="en-GB"/>
              <a:t> were recorded.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Some samples were also collected for </a:t>
            </a:r>
            <a:r>
              <a:rPr b="1" lang="en-GB"/>
              <a:t>honey quality</a:t>
            </a:r>
            <a:r>
              <a:rPr lang="en-GB"/>
              <a:t> analysis in the lab.</a:t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724600" y="2506725"/>
            <a:ext cx="922200" cy="33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4975250" y="2459425"/>
            <a:ext cx="347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Open Sans"/>
                <a:ea typeface="Open Sans"/>
                <a:cs typeface="Open Sans"/>
                <a:sym typeface="Open Sans"/>
              </a:rPr>
              <a:t>   2006/2007 (an atypical year)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Open Sans"/>
                <a:ea typeface="Open Sans"/>
                <a:cs typeface="Open Sans"/>
                <a:sym typeface="Open Sans"/>
              </a:rPr>
              <a:t>* 2007/2008 (a typical year)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3396150" y="2435775"/>
            <a:ext cx="0" cy="5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225" y="1190125"/>
            <a:ext cx="8619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Explanatory variable 1 (categorical): </a:t>
            </a:r>
            <a:r>
              <a:rPr b="1" lang="en-GB"/>
              <a:t>Distance of hive from forest</a:t>
            </a:r>
            <a:r>
              <a:rPr lang="en-GB"/>
              <a:t>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Three categories: &lt; 1 km, 1-3 km, and 3-5 km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Explanatory variable 2 (categorical): </a:t>
            </a:r>
            <a:r>
              <a:rPr b="1" lang="en-GB"/>
              <a:t>Hive type 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Three types: Langstroth, Top Bar, and Log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 variable 1 (continuous): </a:t>
            </a:r>
            <a:r>
              <a:rPr b="1" lang="en-GB">
                <a:solidFill>
                  <a:schemeClr val="accent5"/>
                </a:solidFill>
              </a:rPr>
              <a:t>Honey yield</a:t>
            </a:r>
            <a:r>
              <a:rPr lang="en-GB"/>
              <a:t> (kg)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/>
              <a:t>~analysed separately~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Response variable 2 (continuous): </a:t>
            </a:r>
            <a:r>
              <a:rPr b="1" lang="en-GB">
                <a:solidFill>
                  <a:schemeClr val="accent2"/>
                </a:solidFill>
              </a:rPr>
              <a:t>Honey quality</a:t>
            </a:r>
            <a:r>
              <a:rPr lang="en-GB"/>
              <a:t> (various biochemical properties as subvariables)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Hive Types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6799200" y="1152425"/>
            <a:ext cx="2068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Langstroth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175" y="1695625"/>
            <a:ext cx="2068125" cy="30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11700" y="4787175"/>
            <a:ext cx="426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https://www.almanac.com/beekeeping-101-types-of-beehives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675" y="1881756"/>
            <a:ext cx="2529050" cy="257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459875" y="1152413"/>
            <a:ext cx="2068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Top Bar</a:t>
            </a:r>
            <a:endParaRPr b="1"/>
          </a:p>
        </p:txBody>
      </p:sp>
      <p:sp>
        <p:nvSpPr>
          <p:cNvPr id="132" name="Google Shape;132;p20"/>
          <p:cNvSpPr txBox="1"/>
          <p:nvPr/>
        </p:nvSpPr>
        <p:spPr>
          <a:xfrm>
            <a:off x="3333000" y="4382175"/>
            <a:ext cx="27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https://beebuilt.com/pages/top-bar-hives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25" y="1846650"/>
            <a:ext cx="2149852" cy="2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04825" y="1152413"/>
            <a:ext cx="2068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Log</a:t>
            </a:r>
            <a:endParaRPr b="1"/>
          </a:p>
        </p:txBody>
      </p:sp>
      <p:sp>
        <p:nvSpPr>
          <p:cNvPr id="135" name="Google Shape;135;p20"/>
          <p:cNvSpPr txBox="1"/>
          <p:nvPr/>
        </p:nvSpPr>
        <p:spPr>
          <a:xfrm>
            <a:off x="5521750" y="4788550"/>
            <a:ext cx="35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https://beekindhives.uk/2015/07/09/making-a-log-hive/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50" y="1079125"/>
            <a:ext cx="8520600" cy="3905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4294967295" type="title"/>
          </p:nvPr>
        </p:nvSpPr>
        <p:spPr>
          <a:xfrm>
            <a:off x="417150" y="226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Analysis: Overview</a:t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968700" y="2250700"/>
            <a:ext cx="497100" cy="3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803575" y="2250700"/>
            <a:ext cx="1145700" cy="3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6162550" y="3471750"/>
            <a:ext cx="1300800" cy="50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1396000" y="2308725"/>
            <a:ext cx="497100" cy="3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